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0daf0aa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0daf0aa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0daf0aa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0daf0aa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d1f3649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d1f3649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d1f3649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d1f3649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d1f3649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d1f3649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22435db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22435d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0d1f364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0d1f364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d1f3649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d1f3649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d1f3649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d1f3649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d1f3649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0d1f3649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0d1f3649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0d1f3649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d1f3649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0d1f3649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0d1f3649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0d1f3649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63000"/>
          </a:blip>
          <a:srcRect b="59468" l="10212" r="9627" t="8371"/>
          <a:stretch/>
        </p:blipFill>
        <p:spPr>
          <a:xfrm>
            <a:off x="0" y="3462525"/>
            <a:ext cx="9144000" cy="1678551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21540000" dist="723900">
              <a:schemeClr val="lt1">
                <a:alpha val="4000"/>
              </a:schemeClr>
            </a:outerShdw>
            <a:reflection blurRad="0" dir="5400000" dist="38100" endA="0" endPos="30000" fadeDir="5400012" kx="0" rotWithShape="0" algn="bl" stA="17000" stPos="0" sy="-100000" ky="0"/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8EFF"/>
              </a:buClr>
              <a:buSzPts val="2400"/>
              <a:buFont typeface="Trebuchet MS"/>
              <a:buNone/>
              <a:defRPr sz="24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525" y="4309398"/>
            <a:ext cx="1588951" cy="6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75" y="1585925"/>
            <a:ext cx="1285900" cy="1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/>
        </p:nvSpPr>
        <p:spPr>
          <a:xfrm>
            <a:off x="2700350" y="2719400"/>
            <a:ext cx="2886000" cy="98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Thanks!</a:t>
            </a:r>
            <a:endParaRPr b="1" sz="4800">
              <a:solidFill>
                <a:srgbClr val="018E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" y="4782050"/>
            <a:ext cx="1099425" cy="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700350" y="2719400"/>
            <a:ext cx="2886000" cy="98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8EFF"/>
                </a:solidFill>
                <a:latin typeface="Trebuchet MS"/>
                <a:ea typeface="Trebuchet MS"/>
                <a:cs typeface="Trebuchet MS"/>
                <a:sym typeface="Trebuchet MS"/>
              </a:rPr>
              <a:t>Thanks!</a:t>
            </a:r>
            <a:endParaRPr b="1" sz="4800">
              <a:solidFill>
                <a:srgbClr val="018E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50"/>
            <a:ext cx="1099425" cy="2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875" y="1446550"/>
            <a:ext cx="3481377" cy="13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 amt="63000"/>
          </a:blip>
          <a:srcRect b="59468" l="10212" r="9627" t="8371"/>
          <a:stretch/>
        </p:blipFill>
        <p:spPr>
          <a:xfrm>
            <a:off x="0" y="3462525"/>
            <a:ext cx="9144000" cy="1678551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21540000" dist="723900">
              <a:schemeClr val="lt1">
                <a:alpha val="4000"/>
              </a:schemeClr>
            </a:outerShdw>
            <a:reflection blurRad="0" dir="5400000" dist="38100" endA="0" endPos="30000" fadeDir="5400012" kx="0" rotWithShape="0" algn="bl" stA="17000" stPos="0" sy="-100000" ky="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  <a:reflection blurRad="0" dir="5400000" dist="228600" endA="0" endPos="30000" fadeDir="5400012" kx="0" rotWithShape="0" algn="bl" stA="20000" stPos="0" sy="-100000" ky="0"/>
          </a:effectLst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362150" y="286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1" y="286975"/>
            <a:ext cx="172128" cy="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4782048"/>
            <a:ext cx="1210226" cy="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688" y="4706500"/>
            <a:ext cx="989349" cy="3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rebuchet MS"/>
              <a:buChar char="■"/>
              <a:defRPr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Configuration Store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pulsar-sfo-zookeeper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Two clusters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pulsar-sfo-1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pulsar-sfo-2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Geo-replication w/o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ZK</a:t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1872225" y="193015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1</a:t>
            </a:r>
            <a:endParaRPr sz="1800"/>
          </a:p>
        </p:txBody>
      </p:sp>
      <p:sp>
        <p:nvSpPr>
          <p:cNvPr id="171" name="Google Shape;171;p25"/>
          <p:cNvSpPr/>
          <p:nvPr/>
        </p:nvSpPr>
        <p:spPr>
          <a:xfrm>
            <a:off x="5622375" y="32827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2</a:t>
            </a:r>
            <a:endParaRPr sz="1800"/>
          </a:p>
        </p:txBody>
      </p:sp>
      <p:sp>
        <p:nvSpPr>
          <p:cNvPr id="172" name="Google Shape;172;p25"/>
          <p:cNvSpPr/>
          <p:nvPr/>
        </p:nvSpPr>
        <p:spPr>
          <a:xfrm>
            <a:off x="5622375" y="361012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3</a:t>
            </a:r>
            <a:endParaRPr sz="1800"/>
          </a:p>
        </p:txBody>
      </p:sp>
      <p:cxnSp>
        <p:nvCxnSpPr>
          <p:cNvPr id="173" name="Google Shape;173;p25"/>
          <p:cNvCxnSpPr>
            <a:stCxn id="170" idx="0"/>
            <a:endCxn id="171" idx="1"/>
          </p:cNvCxnSpPr>
          <p:nvPr/>
        </p:nvCxnSpPr>
        <p:spPr>
          <a:xfrm flipH="1" rot="10800000">
            <a:off x="2696925" y="930850"/>
            <a:ext cx="29256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4" name="Google Shape;174;p25"/>
          <p:cNvCxnSpPr>
            <a:endCxn id="172" idx="0"/>
          </p:cNvCxnSpPr>
          <p:nvPr/>
        </p:nvCxnSpPr>
        <p:spPr>
          <a:xfrm>
            <a:off x="6447075" y="1533225"/>
            <a:ext cx="0" cy="20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5" name="Google Shape;175;p25"/>
          <p:cNvCxnSpPr>
            <a:stCxn id="172" idx="1"/>
            <a:endCxn id="170" idx="2"/>
          </p:cNvCxnSpPr>
          <p:nvPr/>
        </p:nvCxnSpPr>
        <p:spPr>
          <a:xfrm rot="10800000">
            <a:off x="2697075" y="3135375"/>
            <a:ext cx="2925300" cy="10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76" name="Google Shape;176;p25"/>
          <p:cNvGrpSpPr/>
          <p:nvPr/>
        </p:nvGrpSpPr>
        <p:grpSpPr>
          <a:xfrm>
            <a:off x="6942525" y="1193675"/>
            <a:ext cx="1668300" cy="798000"/>
            <a:chOff x="6976675" y="1689250"/>
            <a:chExt cx="1668300" cy="798000"/>
          </a:xfrm>
        </p:grpSpPr>
        <p:sp>
          <p:nvSpPr>
            <p:cNvPr id="177" name="Google Shape;177;p25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grpSp>
        <p:nvGrpSpPr>
          <p:cNvPr id="180" name="Google Shape;180;p25"/>
          <p:cNvGrpSpPr/>
          <p:nvPr/>
        </p:nvGrpSpPr>
        <p:grpSpPr>
          <a:xfrm>
            <a:off x="6942525" y="3135250"/>
            <a:ext cx="1668300" cy="798000"/>
            <a:chOff x="6976675" y="1689250"/>
            <a:chExt cx="1668300" cy="798000"/>
          </a:xfrm>
        </p:grpSpPr>
        <p:sp>
          <p:nvSpPr>
            <p:cNvPr id="181" name="Google Shape;181;p25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735425" y="2812125"/>
            <a:ext cx="1668300" cy="798000"/>
            <a:chOff x="6976675" y="1689250"/>
            <a:chExt cx="1668300" cy="798000"/>
          </a:xfrm>
        </p:grpSpPr>
        <p:sp>
          <p:nvSpPr>
            <p:cNvPr id="185" name="Google Shape;185;p25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sp>
        <p:nvSpPr>
          <p:cNvPr id="188" name="Google Shape;188;p25"/>
          <p:cNvSpPr txBox="1"/>
          <p:nvPr/>
        </p:nvSpPr>
        <p:spPr>
          <a:xfrm>
            <a:off x="6942525" y="1981663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1”: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2”: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3”: …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735425" y="3610113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1”: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2”: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3”: …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7040800" y="4001788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1”: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2”: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3”: …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Pattern</a:t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1573125" y="136665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1</a:t>
            </a:r>
            <a:endParaRPr sz="1800"/>
          </a:p>
        </p:txBody>
      </p:sp>
      <p:sp>
        <p:nvSpPr>
          <p:cNvPr id="197" name="Google Shape;197;p26"/>
          <p:cNvSpPr/>
          <p:nvPr/>
        </p:nvSpPr>
        <p:spPr>
          <a:xfrm>
            <a:off x="5622375" y="32827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4</a:t>
            </a:r>
            <a:endParaRPr sz="1800"/>
          </a:p>
        </p:txBody>
      </p:sp>
      <p:sp>
        <p:nvSpPr>
          <p:cNvPr id="198" name="Google Shape;198;p26"/>
          <p:cNvSpPr/>
          <p:nvPr/>
        </p:nvSpPr>
        <p:spPr>
          <a:xfrm>
            <a:off x="5622375" y="361012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3</a:t>
            </a:r>
            <a:endParaRPr sz="1800"/>
          </a:p>
        </p:txBody>
      </p:sp>
      <p:cxnSp>
        <p:nvCxnSpPr>
          <p:cNvPr id="199" name="Google Shape;199;p26"/>
          <p:cNvCxnSpPr>
            <a:stCxn id="196" idx="0"/>
            <a:endCxn id="197" idx="1"/>
          </p:cNvCxnSpPr>
          <p:nvPr/>
        </p:nvCxnSpPr>
        <p:spPr>
          <a:xfrm flipH="1" rot="10800000">
            <a:off x="2397825" y="930750"/>
            <a:ext cx="3224700" cy="4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>
            <a:endCxn id="198" idx="0"/>
          </p:cNvCxnSpPr>
          <p:nvPr/>
        </p:nvCxnSpPr>
        <p:spPr>
          <a:xfrm>
            <a:off x="6447075" y="1533225"/>
            <a:ext cx="0" cy="20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201" name="Google Shape;201;p26"/>
          <p:cNvGrpSpPr/>
          <p:nvPr/>
        </p:nvGrpSpPr>
        <p:grpSpPr>
          <a:xfrm>
            <a:off x="6942525" y="1193675"/>
            <a:ext cx="1668300" cy="798000"/>
            <a:chOff x="6976675" y="1689250"/>
            <a:chExt cx="1668300" cy="798000"/>
          </a:xfrm>
        </p:grpSpPr>
        <p:sp>
          <p:nvSpPr>
            <p:cNvPr id="202" name="Google Shape;202;p26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grpSp>
        <p:nvGrpSpPr>
          <p:cNvPr id="205" name="Google Shape;205;p26"/>
          <p:cNvGrpSpPr/>
          <p:nvPr/>
        </p:nvGrpSpPr>
        <p:grpSpPr>
          <a:xfrm>
            <a:off x="6942525" y="3254900"/>
            <a:ext cx="1668300" cy="798000"/>
            <a:chOff x="6976675" y="1689250"/>
            <a:chExt cx="1668300" cy="798000"/>
          </a:xfrm>
        </p:grpSpPr>
        <p:sp>
          <p:nvSpPr>
            <p:cNvPr id="206" name="Google Shape;206;p26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grpSp>
        <p:nvGrpSpPr>
          <p:cNvPr id="209" name="Google Shape;209;p26"/>
          <p:cNvGrpSpPr/>
          <p:nvPr/>
        </p:nvGrpSpPr>
        <p:grpSpPr>
          <a:xfrm>
            <a:off x="393575" y="2172750"/>
            <a:ext cx="1668300" cy="798000"/>
            <a:chOff x="6976675" y="1689250"/>
            <a:chExt cx="1668300" cy="798000"/>
          </a:xfrm>
        </p:grpSpPr>
        <p:sp>
          <p:nvSpPr>
            <p:cNvPr id="210" name="Google Shape;210;p26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sp>
        <p:nvSpPr>
          <p:cNvPr id="213" name="Google Shape;213;p26"/>
          <p:cNvSpPr txBox="1"/>
          <p:nvPr/>
        </p:nvSpPr>
        <p:spPr>
          <a:xfrm>
            <a:off x="6942525" y="1981663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149225" y="2970738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1”: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4”: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7040800" y="4001788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3”: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4”: …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3429775" y="279670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2</a:t>
            </a:r>
            <a:endParaRPr sz="1800"/>
          </a:p>
        </p:txBody>
      </p:sp>
      <p:grpSp>
        <p:nvGrpSpPr>
          <p:cNvPr id="217" name="Google Shape;217;p26"/>
          <p:cNvGrpSpPr/>
          <p:nvPr/>
        </p:nvGrpSpPr>
        <p:grpSpPr>
          <a:xfrm>
            <a:off x="2181075" y="3676050"/>
            <a:ext cx="1668300" cy="798000"/>
            <a:chOff x="6976675" y="1689250"/>
            <a:chExt cx="1668300" cy="798000"/>
          </a:xfrm>
        </p:grpSpPr>
        <p:sp>
          <p:nvSpPr>
            <p:cNvPr id="218" name="Google Shape;218;p26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sp>
        <p:nvSpPr>
          <p:cNvPr id="221" name="Google Shape;221;p26"/>
          <p:cNvSpPr txBox="1"/>
          <p:nvPr/>
        </p:nvSpPr>
        <p:spPr>
          <a:xfrm>
            <a:off x="1936725" y="4408363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2”: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4”: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2" name="Google Shape;222;p26"/>
          <p:cNvCxnSpPr>
            <a:stCxn id="216" idx="0"/>
          </p:cNvCxnSpPr>
          <p:nvPr/>
        </p:nvCxnSpPr>
        <p:spPr>
          <a:xfrm flipH="1" rot="10800000">
            <a:off x="4254475" y="1521100"/>
            <a:ext cx="1377300" cy="12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Failover Pattern</a:t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1573125" y="136665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Active</a:t>
            </a:r>
            <a:endParaRPr sz="1800"/>
          </a:p>
        </p:txBody>
      </p:sp>
      <p:sp>
        <p:nvSpPr>
          <p:cNvPr id="229" name="Google Shape;229;p27"/>
          <p:cNvSpPr/>
          <p:nvPr/>
        </p:nvSpPr>
        <p:spPr>
          <a:xfrm>
            <a:off x="5750550" y="136665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Standby</a:t>
            </a:r>
            <a:endParaRPr sz="1800"/>
          </a:p>
        </p:txBody>
      </p:sp>
      <p:cxnSp>
        <p:nvCxnSpPr>
          <p:cNvPr id="230" name="Google Shape;230;p27"/>
          <p:cNvCxnSpPr>
            <a:stCxn id="228" idx="3"/>
            <a:endCxn id="229" idx="1"/>
          </p:cNvCxnSpPr>
          <p:nvPr/>
        </p:nvCxnSpPr>
        <p:spPr>
          <a:xfrm>
            <a:off x="3222525" y="1969200"/>
            <a:ext cx="252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1" name="Google Shape;231;p27"/>
          <p:cNvGrpSpPr/>
          <p:nvPr/>
        </p:nvGrpSpPr>
        <p:grpSpPr>
          <a:xfrm>
            <a:off x="7010900" y="2219175"/>
            <a:ext cx="1668300" cy="798000"/>
            <a:chOff x="6976675" y="1689250"/>
            <a:chExt cx="1668300" cy="798000"/>
          </a:xfrm>
        </p:grpSpPr>
        <p:sp>
          <p:nvSpPr>
            <p:cNvPr id="232" name="Google Shape;232;p27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393575" y="2172750"/>
            <a:ext cx="1668300" cy="798000"/>
            <a:chOff x="6976675" y="1689250"/>
            <a:chExt cx="1668300" cy="798000"/>
          </a:xfrm>
        </p:grpSpPr>
        <p:sp>
          <p:nvSpPr>
            <p:cNvPr id="236" name="Google Shape;236;p27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</p:grpSp>
      <p:sp>
        <p:nvSpPr>
          <p:cNvPr id="239" name="Google Shape;239;p27"/>
          <p:cNvSpPr txBox="1"/>
          <p:nvPr/>
        </p:nvSpPr>
        <p:spPr>
          <a:xfrm>
            <a:off x="149225" y="2970738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“Active”: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“Standby”: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766550" y="3017163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“Standby”: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149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Replication</a:t>
            </a:r>
            <a:endParaRPr/>
          </a:p>
        </p:txBody>
      </p:sp>
      <p:sp>
        <p:nvSpPr>
          <p:cNvPr id="98" name="Google Shape;98;p16"/>
          <p:cNvSpPr txBox="1"/>
          <p:nvPr>
            <p:ph idx="2" type="title"/>
          </p:nvPr>
        </p:nvSpPr>
        <p:spPr>
          <a:xfrm>
            <a:off x="311700" y="243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TGIP-CN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004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Identified by a cluster-name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Cluster name is used for configuring geo-replication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Cluster configuration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Web service url (http://)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Web service url tls (https://)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Broker service url (pulsar://)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Broker service url tls (pulsar+ssl://)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Setup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 bin/pulsar initialize-cluster-metadata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--cluster pulsar-cluster-1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--zookeeper zk1.us-west.example.com:2181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--configuration-store zk1.us-west.example.com:2181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--web-service-url http://pulsar.us-west.example.com:8080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--web-service-url-tls https://pulsar.us-west.example.com:8443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--broker-service-url pulsar://pulsar.us-west.example.com:6650 \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--broker-service-url-tls pulsar+ssl://pulsar.us-west.example.com:6651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Operations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List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Replication</a:t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025375" y="196920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1</a:t>
            </a:r>
            <a:endParaRPr sz="1800"/>
          </a:p>
        </p:txBody>
      </p:sp>
      <p:sp>
        <p:nvSpPr>
          <p:cNvPr id="123" name="Google Shape;123;p20"/>
          <p:cNvSpPr/>
          <p:nvPr/>
        </p:nvSpPr>
        <p:spPr>
          <a:xfrm>
            <a:off x="5775525" y="36732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2</a:t>
            </a:r>
            <a:endParaRPr sz="1800"/>
          </a:p>
        </p:txBody>
      </p:sp>
      <p:sp>
        <p:nvSpPr>
          <p:cNvPr id="124" name="Google Shape;124;p20"/>
          <p:cNvSpPr/>
          <p:nvPr/>
        </p:nvSpPr>
        <p:spPr>
          <a:xfrm>
            <a:off x="5775525" y="364917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3</a:t>
            </a:r>
            <a:endParaRPr sz="1800"/>
          </a:p>
        </p:txBody>
      </p:sp>
      <p:cxnSp>
        <p:nvCxnSpPr>
          <p:cNvPr id="125" name="Google Shape;125;p20"/>
          <p:cNvCxnSpPr>
            <a:stCxn id="122" idx="0"/>
            <a:endCxn id="123" idx="1"/>
          </p:cNvCxnSpPr>
          <p:nvPr/>
        </p:nvCxnSpPr>
        <p:spPr>
          <a:xfrm flipH="1" rot="10800000">
            <a:off x="2850075" y="969900"/>
            <a:ext cx="29256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6" name="Google Shape;126;p20"/>
          <p:cNvCxnSpPr>
            <a:endCxn id="124" idx="0"/>
          </p:cNvCxnSpPr>
          <p:nvPr/>
        </p:nvCxnSpPr>
        <p:spPr>
          <a:xfrm>
            <a:off x="6600225" y="1572275"/>
            <a:ext cx="0" cy="20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" name="Google Shape;127;p20"/>
          <p:cNvCxnSpPr>
            <a:stCxn id="124" idx="1"/>
            <a:endCxn id="122" idx="2"/>
          </p:cNvCxnSpPr>
          <p:nvPr/>
        </p:nvCxnSpPr>
        <p:spPr>
          <a:xfrm rot="10800000">
            <a:off x="2850225" y="3174425"/>
            <a:ext cx="2925300" cy="10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Config Store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410225" y="1930150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1</a:t>
            </a:r>
            <a:endParaRPr sz="1800"/>
          </a:p>
        </p:txBody>
      </p:sp>
      <p:sp>
        <p:nvSpPr>
          <p:cNvPr id="134" name="Google Shape;134;p21"/>
          <p:cNvSpPr/>
          <p:nvPr/>
        </p:nvSpPr>
        <p:spPr>
          <a:xfrm>
            <a:off x="4160375" y="32827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2</a:t>
            </a:r>
            <a:endParaRPr sz="1800"/>
          </a:p>
        </p:txBody>
      </p:sp>
      <p:sp>
        <p:nvSpPr>
          <p:cNvPr id="135" name="Google Shape;135;p21"/>
          <p:cNvSpPr/>
          <p:nvPr/>
        </p:nvSpPr>
        <p:spPr>
          <a:xfrm>
            <a:off x="4160375" y="3610125"/>
            <a:ext cx="1649400" cy="1205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3</a:t>
            </a:r>
            <a:endParaRPr sz="1800"/>
          </a:p>
        </p:txBody>
      </p:sp>
      <p:cxnSp>
        <p:nvCxnSpPr>
          <p:cNvPr id="136" name="Google Shape;136;p21"/>
          <p:cNvCxnSpPr>
            <a:stCxn id="133" idx="0"/>
            <a:endCxn id="134" idx="1"/>
          </p:cNvCxnSpPr>
          <p:nvPr/>
        </p:nvCxnSpPr>
        <p:spPr>
          <a:xfrm flipH="1" rot="10800000">
            <a:off x="1234925" y="930850"/>
            <a:ext cx="29256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7" name="Google Shape;137;p21"/>
          <p:cNvCxnSpPr>
            <a:endCxn id="135" idx="0"/>
          </p:cNvCxnSpPr>
          <p:nvPr/>
        </p:nvCxnSpPr>
        <p:spPr>
          <a:xfrm>
            <a:off x="4985075" y="1533225"/>
            <a:ext cx="0" cy="20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8" name="Google Shape;138;p21"/>
          <p:cNvCxnSpPr>
            <a:stCxn id="135" idx="1"/>
            <a:endCxn id="133" idx="2"/>
          </p:cNvCxnSpPr>
          <p:nvPr/>
        </p:nvCxnSpPr>
        <p:spPr>
          <a:xfrm rot="10800000">
            <a:off x="1235075" y="3135375"/>
            <a:ext cx="2925300" cy="10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39" name="Google Shape;139;p21"/>
          <p:cNvGrpSpPr/>
          <p:nvPr/>
        </p:nvGrpSpPr>
        <p:grpSpPr>
          <a:xfrm>
            <a:off x="7096350" y="2133700"/>
            <a:ext cx="1668300" cy="798000"/>
            <a:chOff x="6976675" y="1689250"/>
            <a:chExt cx="1668300" cy="798000"/>
          </a:xfrm>
        </p:grpSpPr>
        <p:sp>
          <p:nvSpPr>
            <p:cNvPr id="140" name="Google Shape;140;p21"/>
            <p:cNvSpPr/>
            <p:nvPr/>
          </p:nvSpPr>
          <p:spPr>
            <a:xfrm>
              <a:off x="6976675" y="16892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129075" y="18416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ZooKeeper</a:t>
              </a:r>
              <a:endParaRPr sz="10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281475" y="1994050"/>
              <a:ext cx="1363500" cy="493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Global ZooKeeper</a:t>
              </a:r>
              <a:endParaRPr sz="1000"/>
            </a:p>
          </p:txBody>
        </p:sp>
      </p:grpSp>
      <p:cxnSp>
        <p:nvCxnSpPr>
          <p:cNvPr id="143" name="Google Shape;143;p21"/>
          <p:cNvCxnSpPr>
            <a:endCxn id="140" idx="0"/>
          </p:cNvCxnSpPr>
          <p:nvPr/>
        </p:nvCxnSpPr>
        <p:spPr>
          <a:xfrm>
            <a:off x="5809800" y="930700"/>
            <a:ext cx="1968300" cy="12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1"/>
          <p:cNvCxnSpPr>
            <a:stCxn id="133" idx="3"/>
            <a:endCxn id="140" idx="1"/>
          </p:cNvCxnSpPr>
          <p:nvPr/>
        </p:nvCxnSpPr>
        <p:spPr>
          <a:xfrm flipH="1" rot="10800000">
            <a:off x="2059625" y="2380300"/>
            <a:ext cx="50367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1"/>
          <p:cNvCxnSpPr>
            <a:stCxn id="135" idx="3"/>
            <a:endCxn id="142" idx="2"/>
          </p:cNvCxnSpPr>
          <p:nvPr/>
        </p:nvCxnSpPr>
        <p:spPr>
          <a:xfrm flipH="1" rot="10800000">
            <a:off x="5809775" y="2931675"/>
            <a:ext cx="2273100" cy="12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7021300" y="1350425"/>
            <a:ext cx="2157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1”: …</a:t>
            </a:r>
            <a:br>
              <a:rPr lang="en" sz="11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2”: …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“Cluster 3”: …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Clusters &amp; Replicated Clusters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`bin/pulsar-admin tenants create --allowed-clusters &lt;clusters-list&gt;`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`bin/pulsar-admin namespaces create --clusters &lt;clusters-list&gt;`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Geo-Replication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75" y="735125"/>
            <a:ext cx="6783460" cy="41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